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Times New Roman"/>
        <a:ea typeface="Times New Roman"/>
        <a:cs typeface="Times New Roman"/>
        <a:sym typeface="Times New Roman"/>
      </a:defRPr>
    </a:lvl1pPr>
    <a:lvl2pPr indent="228600" defTabSz="457200" latinLnBrk="0">
      <a:lnSpc>
        <a:spcPct val="117999"/>
      </a:lnSpc>
      <a:defRPr sz="2200">
        <a:latin typeface="Times New Roman"/>
        <a:ea typeface="Times New Roman"/>
        <a:cs typeface="Times New Roman"/>
        <a:sym typeface="Times New Roman"/>
      </a:defRPr>
    </a:lvl2pPr>
    <a:lvl3pPr indent="457200" defTabSz="457200" latinLnBrk="0">
      <a:lnSpc>
        <a:spcPct val="117999"/>
      </a:lnSpc>
      <a:defRPr sz="2200">
        <a:latin typeface="Times New Roman"/>
        <a:ea typeface="Times New Roman"/>
        <a:cs typeface="Times New Roman"/>
        <a:sym typeface="Times New Roman"/>
      </a:defRPr>
    </a:lvl3pPr>
    <a:lvl4pPr indent="685800" defTabSz="457200" latinLnBrk="0">
      <a:lnSpc>
        <a:spcPct val="117999"/>
      </a:lnSpc>
      <a:defRPr sz="2200">
        <a:latin typeface="Times New Roman"/>
        <a:ea typeface="Times New Roman"/>
        <a:cs typeface="Times New Roman"/>
        <a:sym typeface="Times New Roman"/>
      </a:defRPr>
    </a:lvl4pPr>
    <a:lvl5pPr indent="914400" defTabSz="457200" latinLnBrk="0">
      <a:lnSpc>
        <a:spcPct val="117999"/>
      </a:lnSpc>
      <a:defRPr sz="2200">
        <a:latin typeface="Times New Roman"/>
        <a:ea typeface="Times New Roman"/>
        <a:cs typeface="Times New Roman"/>
        <a:sym typeface="Times New Roman"/>
      </a:defRPr>
    </a:lvl5pPr>
    <a:lvl6pPr indent="1143000" defTabSz="457200" latinLnBrk="0">
      <a:lnSpc>
        <a:spcPct val="117999"/>
      </a:lnSpc>
      <a:defRPr sz="2200">
        <a:latin typeface="Times New Roman"/>
        <a:ea typeface="Times New Roman"/>
        <a:cs typeface="Times New Roman"/>
        <a:sym typeface="Times New Roman"/>
      </a:defRPr>
    </a:lvl6pPr>
    <a:lvl7pPr indent="1371600" defTabSz="457200" latinLnBrk="0">
      <a:lnSpc>
        <a:spcPct val="117999"/>
      </a:lnSpc>
      <a:defRPr sz="2200">
        <a:latin typeface="Times New Roman"/>
        <a:ea typeface="Times New Roman"/>
        <a:cs typeface="Times New Roman"/>
        <a:sym typeface="Times New Roman"/>
      </a:defRPr>
    </a:lvl7pPr>
    <a:lvl8pPr indent="1600200" defTabSz="457200" latinLnBrk="0">
      <a:lnSpc>
        <a:spcPct val="117999"/>
      </a:lnSpc>
      <a:defRPr sz="2200">
        <a:latin typeface="Times New Roman"/>
        <a:ea typeface="Times New Roman"/>
        <a:cs typeface="Times New Roman"/>
        <a:sym typeface="Times New Roman"/>
      </a:defRPr>
    </a:lvl8pPr>
    <a:lvl9pPr indent="1828800" defTabSz="457200" latinLnBrk="0">
      <a:lnSpc>
        <a:spcPct val="117999"/>
      </a:lnSpc>
      <a:defRPr sz="2200">
        <a:latin typeface="Times New Roman"/>
        <a:ea typeface="Times New Roman"/>
        <a:cs typeface="Times New Roman"/>
        <a:sym typeface="Times New Roman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Log into library account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 choices can also be made after starting the search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Check to see if the full text article is available.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on the folder next to the text you wish to save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5" name="Shape 2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on the PDF Full Text link to access the work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hape 2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can then preview and download the article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Download the article as a PDF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hape 2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can also search for works on particular texts in the Bible.  You can find works on individual books, chapters, and verses.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hape 2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See all the books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on a book to see the chapters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Chapter to see the verses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on ATLA religion database link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on the Online Access link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on AtlaSerials Plus, Religion collection link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hape 1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Laudati Si’ + ecology = 109 hits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Limit to Scholarly/Peer Reviewed = 56</a:t>
            </a:r>
          </a:p>
          <a:p>
            <a:pPr/>
            <a:r>
              <a:t>Limit to Book Reviews = 1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Limit to Full Text = 81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English only = 42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Within text = 331</a:t>
            </a:r>
          </a:p>
          <a:p>
            <a:pPr/>
            <a:r>
              <a:t>This can also be done by clicking on “Show More” under date while searching.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/>
          <p:nvPr>
            <p:ph type="body" sz="quarter" idx="21"/>
          </p:nvPr>
        </p:nvSpPr>
        <p:spPr>
          <a:xfrm>
            <a:off x="1270000" y="4267200"/>
            <a:ext cx="104648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4" name="–Johnny Appleseed"/>
          <p:cNvSpPr txBox="1"/>
          <p:nvPr>
            <p:ph type="body" sz="quarter" idx="22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355600" y="0"/>
            <a:ext cx="14782326" cy="10375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574800" y="114300"/>
            <a:ext cx="9855200" cy="650260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3759200" y="825500"/>
            <a:ext cx="11548692" cy="762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5283200" y="2819400"/>
            <a:ext cx="8565280" cy="5651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7391400" y="762000"/>
            <a:ext cx="4660900" cy="307533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22"/>
          </p:nvPr>
        </p:nvSpPr>
        <p:spPr>
          <a:xfrm>
            <a:off x="6901631" y="3197028"/>
            <a:ext cx="5380144" cy="8115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2291141" y="-26019"/>
            <a:ext cx="12309676" cy="923376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9398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4097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18796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23495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28194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32893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37592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42291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38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prs.intersearch.com.au/cgi-bin/koha/opac-main.pl" TargetMode="Externa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utorial for ATLA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Tutorial for ATLA</a:t>
            </a:r>
          </a:p>
        </p:txBody>
      </p:sp>
      <p:sp>
        <p:nvSpPr>
          <p:cNvPr id="120" name="Database for Theology and Philosoph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Database for Theology and Philosophy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 Shot 2020-08-31 at 3.12.33 PM.png" descr="Screen Shot 2020-08-31 at 3.12.33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62" name="Full Text and Open Ac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pPr/>
            <a:r>
              <a:t>Full Text and Open Access</a:t>
            </a:r>
          </a:p>
        </p:txBody>
      </p:sp>
      <p:sp>
        <p:nvSpPr>
          <p:cNvPr id="163" name="Preferable since we do not have the ability to do interlibrary loan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3455"/>
            </a:lvl1pPr>
          </a:lstStyle>
          <a:p>
            <a:pPr/>
            <a:r>
              <a:t>Preferable since we do not have the ability to do interlibrary loan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0-08-31 at 3.15.28 PM.png" descr="Screen Shot 2020-08-31 at 3.15.28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68" name="Limit the languages in your sear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z="5400"/>
            </a:lvl1pPr>
          </a:lstStyle>
          <a:p>
            <a:pPr/>
            <a:r>
              <a:t>Limit the languages in your search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 Shot 2020-08-31 at 3.17.24 PM.png" descr="Screen Shot 2020-08-31 at 3.17.24 PM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73" name="Limit the date rang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pPr/>
            <a:r>
              <a:t>Limit the date range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0-08-31 at 3.18.58 PM.png" descr="Screen Shot 2020-08-31 at 3.18.58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76" name="Include your search terms within the text of artic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92100">
              <a:defRPr sz="3600"/>
            </a:lvl1pPr>
          </a:lstStyle>
          <a:p>
            <a:pPr/>
            <a:r>
              <a:t>Include your search terms within the text of articles</a:t>
            </a:r>
          </a:p>
        </p:txBody>
      </p:sp>
      <p:sp>
        <p:nvSpPr>
          <p:cNvPr id="177" name="The term may not be in the title but elsewher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term may not be in the title but elsewhere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You can also change your choices later"/>
          <p:cNvSpPr txBox="1"/>
          <p:nvPr/>
        </p:nvSpPr>
        <p:spPr>
          <a:xfrm>
            <a:off x="2357361" y="7962900"/>
            <a:ext cx="795054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You can also change your choices later</a:t>
            </a:r>
          </a:p>
        </p:txBody>
      </p:sp>
      <p:pic>
        <p:nvPicPr>
          <p:cNvPr id="182" name="Screen Shot 2020-12-31 at 12.12.39 PM.png" descr="Screen Shot 2020-12-31 at 12.12.3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4931" y="1013928"/>
            <a:ext cx="10954938" cy="6389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creen Shot 2020-08-31 at 3.28.13 PM.png" descr="Screen Shot 2020-08-31 at 3.28.13 PM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87" name="See topics covered in your search,…"/>
          <p:cNvSpPr txBox="1"/>
          <p:nvPr>
            <p:ph type="title"/>
          </p:nvPr>
        </p:nvSpPr>
        <p:spPr>
          <a:xfrm>
            <a:off x="1270000" y="6680200"/>
            <a:ext cx="10464800" cy="2249190"/>
          </a:xfrm>
          <a:prstGeom prst="rect">
            <a:avLst/>
          </a:prstGeom>
        </p:spPr>
        <p:txBody>
          <a:bodyPr/>
          <a:lstStyle/>
          <a:p>
            <a:pPr defTabSz="292100">
              <a:defRPr sz="3600"/>
            </a:pPr>
            <a:r>
              <a:t>See topics covered in your search,</a:t>
            </a:r>
          </a:p>
          <a:p>
            <a:pPr defTabSz="292100">
              <a:defRPr sz="3600"/>
            </a:pPr>
            <a:r>
              <a:t>Which periodicals and which languages the articles are in.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creen Shot 2020-08-31 at 3.33.58 PM.png" descr="Screen Shot 2020-08-31 at 3.33.58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90" name="Full Text Artic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pPr/>
            <a:r>
              <a:t>Full Text Articles</a:t>
            </a:r>
          </a:p>
        </p:txBody>
      </p:sp>
      <p:sp>
        <p:nvSpPr>
          <p:cNvPr id="191" name="Notice: in the left sidebar it is possible to add limitations to the search not yet applied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3455"/>
            </a:lvl1pPr>
          </a:lstStyle>
          <a:p>
            <a:pPr/>
            <a:r>
              <a:t>Notice: in the left sidebar it is possible to add limitations to the search not yet applied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creen Shot 2020-08-31 at 3.37.40 PM.png" descr="Screen Shot 2020-08-31 at 3.37.40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96" name="Put items you like in a fold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pPr/>
            <a:r>
              <a:t>Put items you like in a folder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 Shot 2021-02-23 at 8.07.35 AM.png" descr="Screen Shot 2021-02-23 at 8.07.3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294" y="791315"/>
            <a:ext cx="11198212" cy="717215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o Export Bibliography and Selected Articles"/>
          <p:cNvSpPr txBox="1"/>
          <p:nvPr/>
        </p:nvSpPr>
        <p:spPr>
          <a:xfrm>
            <a:off x="1827820" y="8102600"/>
            <a:ext cx="934916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To Export Bibliography and Selected Articles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creen Shot 2021-02-23 at 8.11.25 AM.png" descr="Screen Shot 2021-02-23 at 8.11.2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332" y="791807"/>
            <a:ext cx="11120136" cy="7119365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Fill in the information on the form"/>
          <p:cNvSpPr txBox="1"/>
          <p:nvPr/>
        </p:nvSpPr>
        <p:spPr>
          <a:xfrm>
            <a:off x="3001305" y="7988300"/>
            <a:ext cx="676089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Fill in the information on the form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Ways to Use the Databa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6911"/>
            </a:lvl1pPr>
          </a:lstStyle>
          <a:p>
            <a:pPr/>
            <a:r>
              <a:t>Ways to Use the Database</a:t>
            </a:r>
          </a:p>
        </p:txBody>
      </p:sp>
      <p:sp>
        <p:nvSpPr>
          <p:cNvPr id="123" name="Search for articles in gener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50876" indent="-150876" defTabSz="385572">
              <a:spcBef>
                <a:spcPts val="1900"/>
              </a:spcBef>
              <a:buSzPct val="100000"/>
              <a:buAutoNum type="arabicPeriod" startAt="1"/>
              <a:defRPr sz="2508"/>
            </a:pPr>
            <a:r>
              <a:t>Search for articles in general</a:t>
            </a:r>
          </a:p>
          <a:p>
            <a:pPr marL="150876" indent="-150876" defTabSz="385572">
              <a:spcBef>
                <a:spcPts val="1900"/>
              </a:spcBef>
              <a:buSzPct val="100000"/>
              <a:buAutoNum type="arabicPeriod" startAt="1"/>
              <a:defRPr sz="2508"/>
            </a:pPr>
            <a:r>
              <a:t>Search for articles on specific Scripture texts</a:t>
            </a:r>
          </a:p>
          <a:p>
            <a:pPr marL="150876" indent="-150876" defTabSz="385572">
              <a:spcBef>
                <a:spcPts val="1900"/>
              </a:spcBef>
              <a:buSzPct val="100000"/>
              <a:buAutoNum type="arabicPeriod" startAt="1"/>
              <a:defRPr sz="2508"/>
            </a:pPr>
            <a:r>
              <a:t>Limit searches by</a:t>
            </a:r>
          </a:p>
          <a:p>
            <a:pPr lvl="1" marL="461010" indent="-150876" defTabSz="385572">
              <a:spcBef>
                <a:spcPts val="1900"/>
              </a:spcBef>
              <a:buSzPct val="100000"/>
              <a:buChar char="•"/>
              <a:defRPr sz="2508"/>
            </a:pPr>
            <a:r>
              <a:t>Publication type, genre, peer reviewed, date</a:t>
            </a:r>
          </a:p>
          <a:p>
            <a:pPr lvl="1" marL="461010" indent="-150876" defTabSz="385572">
              <a:spcBef>
                <a:spcPts val="1900"/>
              </a:spcBef>
              <a:buSzPct val="100000"/>
              <a:buChar char="•"/>
              <a:defRPr sz="2508"/>
            </a:pPr>
            <a:r>
              <a:t>Peer reviewed</a:t>
            </a:r>
          </a:p>
          <a:p>
            <a:pPr lvl="1" marL="461010" indent="-150876" defTabSz="385572">
              <a:spcBef>
                <a:spcPts val="1900"/>
              </a:spcBef>
              <a:buSzPct val="100000"/>
              <a:buChar char="•"/>
              <a:defRPr sz="2508"/>
            </a:pPr>
            <a:r>
              <a:t>Full text articles only</a:t>
            </a:r>
          </a:p>
          <a:p>
            <a:pPr lvl="1" marL="461010" indent="-150876" defTabSz="385572">
              <a:spcBef>
                <a:spcPts val="1900"/>
              </a:spcBef>
              <a:buSzPct val="100000"/>
              <a:buChar char="•"/>
              <a:defRPr sz="2508"/>
            </a:pPr>
            <a:r>
              <a:t>Language</a:t>
            </a:r>
          </a:p>
          <a:p>
            <a:pPr lvl="1" marL="461010" indent="-150876" defTabSz="385572">
              <a:spcBef>
                <a:spcPts val="1900"/>
              </a:spcBef>
              <a:buSzPct val="100000"/>
              <a:buChar char="•"/>
              <a:defRPr sz="2508"/>
            </a:pPr>
            <a:r>
              <a:t>Date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21-02-23 at 8.15.54 AM.png" descr="Screen Shot 2021-02-23 at 8.15.5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463" y="954076"/>
            <a:ext cx="10911874" cy="7001786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end the data to your email"/>
          <p:cNvSpPr txBox="1"/>
          <p:nvPr/>
        </p:nvSpPr>
        <p:spPr>
          <a:xfrm>
            <a:off x="3651597" y="8102600"/>
            <a:ext cx="5701606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Send the data to your email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 Shot 2021-02-23 at 8.30.44 AM.png" descr="Screen Shot 2021-02-23 at 8.30.4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833" y="1055182"/>
            <a:ext cx="10057221" cy="676701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Information in Email"/>
          <p:cNvSpPr txBox="1"/>
          <p:nvPr/>
        </p:nvSpPr>
        <p:spPr>
          <a:xfrm>
            <a:off x="4455045" y="8013700"/>
            <a:ext cx="409471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Information in Email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creen Shot 2020-08-31 at 3.43.49 PM.png" descr="Screen Shot 2020-08-31 at 3.43.49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13" name="Click on PDF Full Text to access the article"/>
          <p:cNvSpPr txBox="1"/>
          <p:nvPr>
            <p:ph type="title"/>
          </p:nvPr>
        </p:nvSpPr>
        <p:spPr>
          <a:xfrm>
            <a:off x="1270000" y="6680200"/>
            <a:ext cx="10464800" cy="2110979"/>
          </a:xfrm>
          <a:prstGeom prst="rect">
            <a:avLst/>
          </a:prstGeom>
        </p:spPr>
        <p:txBody>
          <a:bodyPr/>
          <a:lstStyle>
            <a:lvl1pPr defTabSz="414781">
              <a:defRPr sz="5112"/>
            </a:lvl1pPr>
          </a:lstStyle>
          <a:p>
            <a:pPr/>
            <a:r>
              <a:t>Click on PDF Full Text to access the article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 Shot 2020-08-31 at 3.45.19 PM.png" descr="Screen Shot 2020-08-31 at 3.45.19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18" name="Preview the article and downloa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5675">
              <a:defRPr sz="5615"/>
            </a:lvl1pPr>
          </a:lstStyle>
          <a:p>
            <a:pPr/>
            <a:r>
              <a:t>Preview the article and download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creen Shot 2020-08-31 at 3.47.52 PM.png" descr="Screen Shot 2020-08-31 at 3.47.52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23" name="Download to your computer as a PD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1414">
              <a:defRPr sz="4824"/>
            </a:lvl1pPr>
          </a:lstStyle>
          <a:p>
            <a:pPr/>
            <a:r>
              <a:t>Download to your computer as a 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creen Shot 2020-08-30 at 8.01.55 PM.png" descr="Screen Shot 2020-08-30 at 8.01.55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28" name="Click on the Scripture lin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pPr/>
            <a:r>
              <a:t>Click on the Scripture link</a:t>
            </a:r>
          </a:p>
        </p:txBody>
      </p:sp>
      <p:sp>
        <p:nvSpPr>
          <p:cNvPr id="229" name="2. Specific Scripture Texts"/>
          <p:cNvSpPr txBox="1"/>
          <p:nvPr/>
        </p:nvSpPr>
        <p:spPr>
          <a:xfrm>
            <a:off x="3264135" y="596900"/>
            <a:ext cx="535893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2. Specific Scripture Texts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creen Shot 2020-08-30 at 8.04.12 PM.png" descr="Screen Shot 2020-08-30 at 8.04.12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34" name="A list of all the books in the Bible will appear."/>
          <p:cNvSpPr txBox="1"/>
          <p:nvPr>
            <p:ph type="title"/>
          </p:nvPr>
        </p:nvSpPr>
        <p:spPr>
          <a:xfrm>
            <a:off x="1270000" y="6680200"/>
            <a:ext cx="10464800" cy="2127300"/>
          </a:xfrm>
          <a:prstGeom prst="rect">
            <a:avLst/>
          </a:prstGeom>
        </p:spPr>
        <p:txBody>
          <a:bodyPr/>
          <a:lstStyle>
            <a:lvl1pPr defTabSz="420624">
              <a:defRPr sz="5184"/>
            </a:lvl1pPr>
          </a:lstStyle>
          <a:p>
            <a:pPr/>
            <a:r>
              <a:t>A list of all the books in the Bible will appear.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creen Shot 2020-08-30 at 8.05.27 PM.png" descr="Screen Shot 2020-08-30 at 8.05.27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39" name="Click on [Expand] in any book to see each chapter"/>
          <p:cNvSpPr txBox="1"/>
          <p:nvPr>
            <p:ph type="title"/>
          </p:nvPr>
        </p:nvSpPr>
        <p:spPr>
          <a:xfrm>
            <a:off x="1270000" y="6680200"/>
            <a:ext cx="10464800" cy="2379117"/>
          </a:xfrm>
          <a:prstGeom prst="rect">
            <a:avLst/>
          </a:prstGeom>
        </p:spPr>
        <p:txBody>
          <a:bodyPr/>
          <a:lstStyle>
            <a:lvl1pPr defTabSz="467359">
              <a:defRPr sz="5760"/>
            </a:lvl1pPr>
          </a:lstStyle>
          <a:p>
            <a:pPr/>
            <a:r>
              <a:t>Click on [Expand] in any book to see each chapter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creen Shot 2020-08-30 at 8.06.35 PM.png" descr="Screen Shot 2020-08-30 at 8.06.35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44" name="Click on [Expand] again to see every verse in that chapter"/>
          <p:cNvSpPr txBox="1"/>
          <p:nvPr>
            <p:ph type="title"/>
          </p:nvPr>
        </p:nvSpPr>
        <p:spPr>
          <a:xfrm>
            <a:off x="1270000" y="6680200"/>
            <a:ext cx="10464800" cy="2241054"/>
          </a:xfrm>
          <a:prstGeom prst="rect">
            <a:avLst/>
          </a:prstGeom>
        </p:spPr>
        <p:txBody>
          <a:bodyPr/>
          <a:lstStyle>
            <a:lvl1pPr defTabSz="443991">
              <a:defRPr sz="5472"/>
            </a:lvl1pPr>
          </a:lstStyle>
          <a:p>
            <a:pPr/>
            <a:r>
              <a:t>Click on [Expand] again to see every verse in that chapter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creen Shot 2020-08-30 at 8.07.32 PM.png" descr="Screen Shot 2020-08-30 at 8.07.32 PM.pn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249" name="Click on a verse to see works relating to that verse"/>
          <p:cNvSpPr txBox="1"/>
          <p:nvPr>
            <p:ph type="title"/>
          </p:nvPr>
        </p:nvSpPr>
        <p:spPr>
          <a:xfrm>
            <a:off x="1270000" y="6680200"/>
            <a:ext cx="10464800" cy="2033538"/>
          </a:xfrm>
          <a:prstGeom prst="rect">
            <a:avLst/>
          </a:prstGeom>
        </p:spPr>
        <p:txBody>
          <a:bodyPr/>
          <a:lstStyle>
            <a:lvl1pPr defTabSz="397256">
              <a:defRPr sz="4896"/>
            </a:lvl1pPr>
          </a:lstStyle>
          <a:p>
            <a:pPr/>
            <a:r>
              <a:t>Click on a verse to see works relating to that verse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 to the PRS Library Webpag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20624">
              <a:defRPr sz="5184"/>
            </a:pPr>
            <a:r>
              <a:t>Go to the PRS Library Webpage</a:t>
            </a:r>
          </a:p>
          <a:p>
            <a:pPr defTabSz="420624">
              <a:defRPr sz="5184"/>
            </a:pPr>
            <a:r>
              <a:rPr u="sng">
                <a:hlinkClick r:id="rId2" invalidUrl="" action="" tgtFrame="" tooltip="" history="1" highlightClick="0" endSnd="0"/>
              </a:rPr>
              <a:t>http://prs.intersearch.com.au/cgi-bin/koha/opac-main.pl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Other Types of Search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Types of Searches</a:t>
            </a:r>
          </a:p>
        </p:txBody>
      </p:sp>
      <p:sp>
        <p:nvSpPr>
          <p:cNvPr id="252" name="Book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Books</a:t>
            </a:r>
          </a:p>
          <a:p>
            <a:pPr>
              <a:buBlip>
                <a:blip r:embed="rId2"/>
              </a:buBlip>
            </a:pPr>
            <a:r>
              <a:t>Essays or book chapters</a:t>
            </a:r>
          </a:p>
          <a:p>
            <a:pPr>
              <a:buBlip>
                <a:blip r:embed="rId2"/>
              </a:buBlip>
            </a:pPr>
            <a:r>
              <a:t>Book reviews</a:t>
            </a:r>
          </a:p>
        </p:txBody>
      </p:sp>
      <p:sp>
        <p:nvSpPr>
          <p:cNvPr id="253" name="Slide Number"/>
          <p:cNvSpPr txBox="1"/>
          <p:nvPr>
            <p:ph type="sldNum" sz="quarter" idx="4294967295"/>
          </p:nvPr>
        </p:nvSpPr>
        <p:spPr>
          <a:xfrm>
            <a:off x="6311682" y="9296399"/>
            <a:ext cx="374713" cy="457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creen Shot 2020-08-30 at 7.38.47 PM.png" descr="Screen Shot 2020-08-30 at 7.38.47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28" name="Log Into your PRS Library Account"/>
          <p:cNvSpPr txBox="1"/>
          <p:nvPr>
            <p:ph type="title"/>
          </p:nvPr>
        </p:nvSpPr>
        <p:spPr>
          <a:xfrm>
            <a:off x="1270000" y="6591300"/>
            <a:ext cx="10464800" cy="1270000"/>
          </a:xfrm>
          <a:prstGeom prst="rect">
            <a:avLst/>
          </a:prstGeom>
        </p:spPr>
        <p:txBody>
          <a:bodyPr/>
          <a:lstStyle>
            <a:lvl1pPr defTabSz="420624">
              <a:defRPr sz="5184"/>
            </a:lvl1pPr>
          </a:lstStyle>
          <a:p>
            <a:pPr/>
            <a:r>
              <a:t>Log Into your PRS Library Account</a:t>
            </a:r>
          </a:p>
        </p:txBody>
      </p:sp>
      <p:sp>
        <p:nvSpPr>
          <p:cNvPr id="129" name="A user name and password can be obtained from the librarians."/>
          <p:cNvSpPr txBox="1"/>
          <p:nvPr>
            <p:ph type="body" sz="quarter" idx="1"/>
          </p:nvPr>
        </p:nvSpPr>
        <p:spPr>
          <a:xfrm>
            <a:off x="1270000" y="7569200"/>
            <a:ext cx="10464800" cy="1460500"/>
          </a:xfrm>
          <a:prstGeom prst="rect">
            <a:avLst/>
          </a:prstGeom>
        </p:spPr>
        <p:txBody>
          <a:bodyPr/>
          <a:lstStyle>
            <a:lvl1pPr defTabSz="560831">
              <a:defRPr sz="3455"/>
            </a:lvl1pPr>
          </a:lstStyle>
          <a:p>
            <a:pPr/>
            <a:r>
              <a:t>A user name and password can be obtained from the librarians.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creen Shot 2020-08-30 at 7.42.35 PM.png" descr="Screen Shot 2020-08-30 at 7.42.35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34" name="Click on the ATLA religion database lin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8045">
              <a:defRPr sz="4536"/>
            </a:lvl1pPr>
          </a:lstStyle>
          <a:p>
            <a:pPr/>
            <a:r>
              <a:t>Click on the ATLA religion database link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creen Shot 2020-08-30 at 7.44.34 PM.png" descr="Screen Shot 2020-08-30 at 7.44.34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39" name="Click on the Online Access lin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9044">
              <a:defRPr sz="5904"/>
            </a:lvl1pPr>
          </a:lstStyle>
          <a:p>
            <a:pPr/>
            <a:r>
              <a:t>Click on the Online Access link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creen Shot 2020-08-30 at 7.46.25 PM.png" descr="Screen Shot 2020-08-30 at 7.46.25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44" name="Click on the AtlaSerials PLUS,…"/>
          <p:cNvSpPr txBox="1"/>
          <p:nvPr>
            <p:ph type="title"/>
          </p:nvPr>
        </p:nvSpPr>
        <p:spPr>
          <a:xfrm>
            <a:off x="1270000" y="6680200"/>
            <a:ext cx="10464800" cy="2041625"/>
          </a:xfrm>
          <a:prstGeom prst="rect">
            <a:avLst/>
          </a:prstGeom>
        </p:spPr>
        <p:txBody>
          <a:bodyPr/>
          <a:lstStyle/>
          <a:p>
            <a:pPr defTabSz="397256">
              <a:defRPr sz="4896"/>
            </a:pPr>
            <a:r>
              <a:t>Click on the AtlaSerials PLUS, </a:t>
            </a:r>
          </a:p>
          <a:p>
            <a:pPr defTabSz="397256">
              <a:defRPr sz="4896"/>
            </a:pPr>
            <a:r>
              <a:t>Religion Collection link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reen Shot 2020-08-30 at 7.49.16 PM.png" descr="Screen Shot 2020-08-30 at 7.49.16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49" name="Type in as much information as helpfu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1414">
              <a:defRPr sz="4824"/>
            </a:lvl1pPr>
          </a:lstStyle>
          <a:p>
            <a:pPr/>
            <a:r>
              <a:t>Type in as much information as helpful</a:t>
            </a:r>
          </a:p>
        </p:txBody>
      </p:sp>
      <p:sp>
        <p:nvSpPr>
          <p:cNvPr id="150" name="You can choose the type of field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can choose the type of field</a:t>
            </a:r>
          </a:p>
        </p:txBody>
      </p:sp>
      <p:sp>
        <p:nvSpPr>
          <p:cNvPr id="151" name="1. Search for Articles in General"/>
          <p:cNvSpPr txBox="1"/>
          <p:nvPr/>
        </p:nvSpPr>
        <p:spPr>
          <a:xfrm>
            <a:off x="3082280" y="660400"/>
            <a:ext cx="643384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1. Search for Articles in General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0-08-31 at 3.08.37 PM.png" descr="Screen Shot 2020-08-31 at 3.08.37 PM.png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523007" y="1370625"/>
            <a:ext cx="9969501" cy="5257801"/>
          </a:xfrm>
          <a:prstGeom prst="rect">
            <a:avLst/>
          </a:prstGeom>
        </p:spPr>
      </p:pic>
      <p:sp>
        <p:nvSpPr>
          <p:cNvPr id="156" name="Peer reviewed, date, publication type, periodical, genre"/>
          <p:cNvSpPr txBox="1"/>
          <p:nvPr>
            <p:ph type="title"/>
          </p:nvPr>
        </p:nvSpPr>
        <p:spPr>
          <a:xfrm>
            <a:off x="1270000" y="6680200"/>
            <a:ext cx="10464800" cy="2156173"/>
          </a:xfrm>
          <a:prstGeom prst="rect">
            <a:avLst/>
          </a:prstGeom>
        </p:spPr>
        <p:txBody>
          <a:bodyPr/>
          <a:lstStyle>
            <a:lvl1pPr defTabSz="426466">
              <a:defRPr sz="5256"/>
            </a:lvl1pPr>
          </a:lstStyle>
          <a:p>
            <a:pPr/>
            <a:r>
              <a:t>Peer reviewed, date, publication type, periodical, genre</a:t>
            </a:r>
          </a:p>
        </p:txBody>
      </p:sp>
      <p:sp>
        <p:nvSpPr>
          <p:cNvPr id="157" name="3. Limit searches"/>
          <p:cNvSpPr txBox="1"/>
          <p:nvPr/>
        </p:nvSpPr>
        <p:spPr>
          <a:xfrm>
            <a:off x="3851966" y="609599"/>
            <a:ext cx="390386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3. Limit searches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